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5"/>
  </p:notesMasterIdLst>
  <p:sldIdLst>
    <p:sldId id="573" r:id="rId2"/>
    <p:sldId id="717" r:id="rId3"/>
    <p:sldId id="718" r:id="rId4"/>
    <p:sldId id="677" r:id="rId5"/>
    <p:sldId id="678" r:id="rId6"/>
    <p:sldId id="719" r:id="rId7"/>
    <p:sldId id="720" r:id="rId8"/>
    <p:sldId id="721" r:id="rId9"/>
    <p:sldId id="722" r:id="rId10"/>
    <p:sldId id="723" r:id="rId11"/>
    <p:sldId id="724" r:id="rId12"/>
    <p:sldId id="725" r:id="rId13"/>
    <p:sldId id="638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Stile chi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417" autoAdjust="0"/>
  </p:normalViewPr>
  <p:slideViewPr>
    <p:cSldViewPr snapToGrid="0">
      <p:cViewPr varScale="1">
        <p:scale>
          <a:sx n="84" d="100"/>
          <a:sy n="84" d="100"/>
        </p:scale>
        <p:origin x="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1894F-B278-4D96-9594-A030EA633187}" type="datetimeFigureOut">
              <a:rPr lang="it-IT" smtClean="0"/>
              <a:t>03/12/2024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09845-AAA7-4464-9085-F87415E005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9173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FBCC5-0F0E-BE98-7449-F272C2450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A610314-6292-1952-6130-D0830E3171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4FF9D09-AD02-6B0B-69A0-7A4332707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655DBF-A70A-6E84-A95A-898296BF29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44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30FF5-525E-61CA-80B2-ACEC20AE6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1D8128D-267A-0107-C3D3-DB3E8D9F7B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7B13887-F2A5-671E-1EBA-2DD72D4DDC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B9F99DB-A427-F202-1D1B-94E241B84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50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64513-E649-53E0-87A1-EEFA296BA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C1C4DF0-78E7-A95A-672D-9C964F6F0E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7BC4DC-F15B-3086-5F79-4531B76DC9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F4DD12-D8FC-83A5-D1C6-4F7434CEE2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67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8A9B4-0C42-131E-CE85-BF4EF64DA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CBC20B2-8866-B03A-C8AC-25D28F919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C5372CA-C416-F288-70B2-B57A6C9C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F63C98-59A1-BD8B-7413-681721F41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4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9AC37-4738-82E6-6A02-5D49FA7A6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3756A68-02E3-68CB-D0C4-6F4B0D0B37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0A6161-D964-F45C-2C1D-5BAC7F5A2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D13887-B21F-FD8A-45EA-A4D26476C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9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13CE5-0907-0B64-40F2-A1527889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4AA3D5F-9B19-6FB9-1892-C29BDB80EC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3DA1B63-F978-E705-50A8-8E14BA340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8A072BB-9AFE-7304-A480-2C0295C31D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12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5A3C8-055A-CF67-6379-8E1328744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F77B21B-7C57-9D2C-E2E7-7D448CE5B5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A55D606-CE2A-677C-60EA-02E21B13B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B81F91-02AC-AD87-1726-2B5F5C58E4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23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A17DE-B19B-5228-367D-78CDED8E8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6EB5685-9CBD-EB21-92CF-83F927177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28EE34E-E501-A074-09D7-ED608FE59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275CC6-1888-D90D-8928-45982AF32B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8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32F17-5A5D-7F8E-EF3C-791065050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F85D26D-C598-62B1-6EFA-80DE2E71C2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A4E465F-1DB1-D226-6807-F588CB6AC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FE02108-103B-B11F-2E45-99D4E59903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57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84824-9CA3-3982-05CD-C192BDE9B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F5667ED-D1BC-9116-BBF3-180C61B7FD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C11D0D2-1BC7-7417-9F90-05B0543EA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DE9B1A-FE82-5728-7805-D5C05A2D4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2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A7730-FF39-10DD-F836-9760E077F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471F7E4-A567-5182-5EF3-4D8586F6D0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32DD67D-C1EA-12CB-0E2B-EBCB4F02B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6AC038-FA9A-658D-7364-2784FC3778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14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7F76DB5-5F55-483D-98BE-CFE204FEB514}"/>
              </a:ext>
            </a:extLst>
          </p:cNvPr>
          <p:cNvSpPr/>
          <p:nvPr userDrawn="1"/>
        </p:nvSpPr>
        <p:spPr>
          <a:xfrm>
            <a:off x="0" y="5121734"/>
            <a:ext cx="12192000" cy="1744288"/>
          </a:xfrm>
          <a:prstGeom prst="rect">
            <a:avLst/>
          </a:prstGeom>
          <a:gradFill flip="none" rotWithShape="1">
            <a:gsLst>
              <a:gs pos="100000">
                <a:srgbClr val="64000C"/>
              </a:gs>
              <a:gs pos="2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I_logo">
            <a:extLst>
              <a:ext uri="{FF2B5EF4-FFF2-40B4-BE49-F238E27FC236}">
                <a16:creationId xmlns:a16="http://schemas.microsoft.com/office/drawing/2014/main" id="{8D3E5C15-8688-4EC0-AB2E-60EA797B68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75" y="101197"/>
            <a:ext cx="2472742" cy="163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A61492-1A17-44EE-A7E0-419D66853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18" y="271429"/>
            <a:ext cx="2940066" cy="132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CA3AC1A8-61AE-4F30-8623-2554B80A34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1465" y="3939363"/>
            <a:ext cx="9866313" cy="95161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it-IT" dirty="0"/>
              <a:t>Titolo</a:t>
            </a:r>
            <a:endParaRPr lang="en-US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C02D5D6F-EEC6-4452-B840-0DFF54E632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8975" y="5454650"/>
            <a:ext cx="4592638" cy="1013954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Autore</a:t>
            </a:r>
            <a:endParaRPr lang="en-US" dirty="0"/>
          </a:p>
          <a:p>
            <a:pPr lvl="0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00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12BF9-8369-40E3-B5A2-44F87213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2259C4-E2CF-4043-8449-702491E52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93CD6E-8444-4087-9A62-D62D9BEC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D78B-0F35-4E3B-A0B9-554BA787D8A4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9CD0-E399-4FEA-9FC7-231B9704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EA980F-5851-481E-A4C7-E31520DE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4C5CCE-C11D-4704-95AC-B52FACDE0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A732D-6278-426E-A234-926FE7753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4F4E6-341B-4516-9370-1332D69FE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7E5-BE79-4BAC-AEB7-0CE0533B5E5C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724EDD-1F48-4F51-B05B-AF207EA0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825917-FFB5-48C8-B99B-DF0182A5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67EFFC-184C-4BC6-BA11-4883DAB1D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6A3599-E9CA-4D4C-BC73-603E4A01F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EB37C6-4E77-49F7-899E-3DD3227A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E0CB-9E21-49FD-99A0-0CD75BBC45F4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40A76B-F6A6-483B-938F-CCF7E168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BC246D-6617-4F53-9337-EEE734AC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1C5C4-1798-422E-93B8-17346C37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4BD1B8-CAFC-4A62-8FC8-1FF824FD8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1EA9B4-7E7D-4247-86BA-BEE07203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7149-FE96-419A-8F67-9BD351842985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68261-3D47-481F-8CB6-8F58C2D1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9D8DD-C13B-4D8B-B056-840A36CE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BFBF-8C2A-47BE-8579-EB8A937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47AF4-9484-4FF7-A605-1A0FCB1A7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59699-371B-4CD4-AACB-37509B6C8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956FE3-6EAD-44F6-8A0D-FDC79AA4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7CEF-DD94-4A20-85BC-5094F3EA8887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632AF7-6D15-46D3-A495-E83C64AB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EAFB53-A0C1-4B2F-B940-30342F8D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05C58-0012-4C0C-955C-7A200AF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CFC820-D208-443A-8075-1EB8A2B0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A6FCD1-D6B6-4D69-A241-123960BE7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15B0966-AA1A-429C-A3C6-3A8E65262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FB0890-B4D8-43C0-9CB5-0AB4C786F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E868F1-880B-482F-B395-38ED8CA5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EB4C-45F8-47BA-B435-B6097D61B684}" type="datetime1">
              <a:rPr lang="en-US" smtClean="0"/>
              <a:t>12/3/2024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F26594E-6D2F-4663-ACAD-8A99452C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B73871D-B594-4F8E-9281-81C512CB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7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044E8-0409-4BEF-BA65-36E29BC3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301CB9-7559-4213-8BF3-D031C23B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CD0E2-B7EC-4D81-9389-8F889EE865AB}" type="datetime1">
              <a:rPr lang="en-US" smtClean="0"/>
              <a:t>12/3/2024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C3D6E8-EF9F-4876-91E3-30211E74A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13620-5EC2-4B81-811A-F3490A38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8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DBF8B70-3620-4310-99CE-04529E20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5C-7FA0-44DA-BF82-413AB90208B7}" type="datetime1">
              <a:rPr lang="en-US" smtClean="0"/>
              <a:t>12/3/2024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D3BB3A-BEFE-4B6E-8C9A-8650EC0C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8CE43E-332C-4F00-803E-739CE500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1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BDB5EF-1765-472C-94AB-E28CFF23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462328-3018-4562-9F3A-C740294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910BD41-9666-42DB-BEE1-16228DE5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5B709F-545F-428C-9041-6A8C8FCF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15A8-F8BD-47CC-8D20-53798396961D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38A51A-C75A-4898-88C4-F9F8B67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1E6D4-50FC-4A75-8F9E-0FC82604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DD035D-DF3B-4153-99FE-99D91AF0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A2B6DF-FFEF-4376-BE85-25F925AA5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DD07F4-26AF-4E13-BEE3-CEC69281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F1613-72B3-4F49-A766-A43C4242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F5A1-6669-4CDD-B1B4-04FFE5C41ADE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B6BCEC-E6E1-4F7F-9F2E-403A654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6D2CA8-AD96-433D-B919-B4D1DDCA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03DAA-6859-4718-9CD2-4516B3E4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15B42E-5544-4876-9ACD-500317AAE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21662-C242-4258-8799-9F32C0D7CC75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12AFE8-BA2D-4E2C-83BD-7C1461845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88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7A1F05-1D35-4696-B0DD-6B01E298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60CB8E7-27F3-4D7F-AC11-6FFCB1475227}"/>
              </a:ext>
            </a:extLst>
          </p:cNvPr>
          <p:cNvSpPr/>
          <p:nvPr userDrawn="1"/>
        </p:nvSpPr>
        <p:spPr>
          <a:xfrm>
            <a:off x="0" y="852"/>
            <a:ext cx="12192000" cy="1370748"/>
          </a:xfrm>
          <a:prstGeom prst="rect">
            <a:avLst/>
          </a:prstGeom>
          <a:gradFill flip="none" rotWithShape="1">
            <a:gsLst>
              <a:gs pos="76000">
                <a:schemeClr val="accent1"/>
              </a:gs>
              <a:gs pos="100000">
                <a:srgbClr val="64000C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1BEFA3B-6264-4D9C-BF88-AB8560C3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8972550" cy="971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48C0665-6FA4-4037-8F7F-525C1938DBF4}"/>
              </a:ext>
            </a:extLst>
          </p:cNvPr>
          <p:cNvCxnSpPr>
            <a:cxnSpLocks/>
          </p:cNvCxnSpPr>
          <p:nvPr userDrawn="1"/>
        </p:nvCxnSpPr>
        <p:spPr>
          <a:xfrm>
            <a:off x="514184" y="6341537"/>
            <a:ext cx="11163631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18000">
                  <a:srgbClr val="C00000"/>
                </a:gs>
                <a:gs pos="53000">
                  <a:srgbClr val="C00000"/>
                </a:gs>
                <a:gs pos="82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E5A65661-0450-4093-B81F-CAB1CAC0253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4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861"/>
          <a:stretch/>
        </p:blipFill>
        <p:spPr bwMode="auto">
          <a:xfrm>
            <a:off x="225271" y="13334"/>
            <a:ext cx="368469" cy="1167509"/>
          </a:xfrm>
          <a:prstGeom prst="rect">
            <a:avLst/>
          </a:prstGeom>
          <a:noFill/>
        </p:spPr>
      </p:pic>
      <p:pic>
        <p:nvPicPr>
          <p:cNvPr id="1030" name="Picture 6" descr="https://lh3.googleusercontent.com/proxy/mzNJqYreb1z1VtRiBhoWp4Hlh1-FDC1nL4QQurvDYL431OuaU1eqH5V15mGmtl9KHbbqssWeTEYd0W1QHdwMdDljiGr_7zYpAHvMFhodpzs">
            <a:extLst>
              <a:ext uri="{FF2B5EF4-FFF2-40B4-BE49-F238E27FC236}">
                <a16:creationId xmlns:a16="http://schemas.microsoft.com/office/drawing/2014/main" id="{313CFE70-AE4F-4B8F-B4BC-4D6798F22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127860"/>
            <a:ext cx="1095529" cy="108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69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4CB49B5-C59F-4019-B40C-DC3CA3959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1465" y="2347415"/>
            <a:ext cx="11617622" cy="2543562"/>
          </a:xfrm>
        </p:spPr>
        <p:txBody>
          <a:bodyPr>
            <a:normAutofit/>
          </a:bodyPr>
          <a:lstStyle/>
          <a:p>
            <a:r>
              <a:rPr lang="en-US" sz="4000" dirty="0"/>
              <a:t>Classification results</a:t>
            </a:r>
          </a:p>
          <a:p>
            <a:endParaRPr lang="en-US" sz="4400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0985C3-75B2-4717-A635-A9F1AA692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Andrea Corrado</a:t>
            </a:r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D5686B0F-B25A-4457-BD38-D0A4D2A5E6F3}"/>
              </a:ext>
            </a:extLst>
          </p:cNvPr>
          <p:cNvSpPr txBox="1">
            <a:spLocks/>
          </p:cNvSpPr>
          <p:nvPr/>
        </p:nvSpPr>
        <p:spPr>
          <a:xfrm>
            <a:off x="622788" y="5456048"/>
            <a:ext cx="4592638" cy="1013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November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2024 </a:t>
            </a:r>
          </a:p>
        </p:txBody>
      </p:sp>
    </p:spTree>
    <p:extLst>
      <p:ext uri="{BB962C8B-B14F-4D97-AF65-F5344CB8AC3E}">
        <p14:creationId xmlns:p14="http://schemas.microsoft.com/office/powerpoint/2010/main" val="135497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A16BB-92A2-5392-B7A9-4674F3590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5CE55B-71F4-B60B-6D5F-E7D65F4C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Which is better?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D22A82-12B6-8CD7-9E8C-E4133A75A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BCA24102-5284-4364-199F-11EA41CE35E0}"/>
              </a:ext>
            </a:extLst>
          </p:cNvPr>
          <p:cNvSpPr/>
          <p:nvPr/>
        </p:nvSpPr>
        <p:spPr>
          <a:xfrm>
            <a:off x="66201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F6E9734-559B-A14F-DE07-C613E6D9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5194" y="2364062"/>
            <a:ext cx="4385976" cy="3732580"/>
          </a:xfrm>
          <a:prstGeom prst="rect">
            <a:avLst/>
          </a:prstGeom>
        </p:spPr>
      </p:pic>
      <p:pic>
        <p:nvPicPr>
          <p:cNvPr id="6" name="Immagine 5" descr="Immagine che contiene testo, schermata, numero, diagramma&#10;&#10;Descrizione generata automaticamente">
            <a:extLst>
              <a:ext uri="{FF2B5EF4-FFF2-40B4-BE49-F238E27FC236}">
                <a16:creationId xmlns:a16="http://schemas.microsoft.com/office/drawing/2014/main" id="{57C68058-B45E-25A4-BE49-1A7B44926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70" y="2338450"/>
            <a:ext cx="4376937" cy="3758192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A1D1E99D-DA40-6B4C-9AAA-3443FDC2D74F}"/>
              </a:ext>
            </a:extLst>
          </p:cNvPr>
          <p:cNvSpPr/>
          <p:nvPr/>
        </p:nvSpPr>
        <p:spPr>
          <a:xfrm>
            <a:off x="5878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832247C-0B01-3EFD-B64F-387CC2FE934A}"/>
              </a:ext>
            </a:extLst>
          </p:cNvPr>
          <p:cNvSpPr/>
          <p:nvPr/>
        </p:nvSpPr>
        <p:spPr>
          <a:xfrm>
            <a:off x="2741722" y="386105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06C793A8-3F46-AB75-0121-3506A08A3F59}"/>
              </a:ext>
            </a:extLst>
          </p:cNvPr>
          <p:cNvSpPr/>
          <p:nvPr/>
        </p:nvSpPr>
        <p:spPr>
          <a:xfrm>
            <a:off x="3675888" y="479983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E0A9FC-9D81-216B-896B-A73A61F9A8F1}"/>
              </a:ext>
            </a:extLst>
          </p:cNvPr>
          <p:cNvSpPr/>
          <p:nvPr/>
        </p:nvSpPr>
        <p:spPr>
          <a:xfrm>
            <a:off x="7793736" y="294741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E2CFBF53-9DED-129A-0815-97FFF335C1A3}"/>
              </a:ext>
            </a:extLst>
          </p:cNvPr>
          <p:cNvSpPr/>
          <p:nvPr/>
        </p:nvSpPr>
        <p:spPr>
          <a:xfrm>
            <a:off x="8701486" y="386105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703D6FC-947B-BA2B-1835-4A004E5E162C}"/>
              </a:ext>
            </a:extLst>
          </p:cNvPr>
          <p:cNvSpPr/>
          <p:nvPr/>
        </p:nvSpPr>
        <p:spPr>
          <a:xfrm>
            <a:off x="9554464" y="482447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CA283D07-E911-EA28-9220-F7B4CD1DC309}"/>
              </a:ext>
            </a:extLst>
          </p:cNvPr>
          <p:cNvSpPr/>
          <p:nvPr/>
        </p:nvSpPr>
        <p:spPr>
          <a:xfrm>
            <a:off x="7793736" y="3861054"/>
            <a:ext cx="713232" cy="1656080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C000"/>
              </a:solidFill>
            </a:endParaRP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26A8CD54-CCF5-2CCD-7D27-C979CB3B919B}"/>
              </a:ext>
            </a:extLst>
          </p:cNvPr>
          <p:cNvSpPr/>
          <p:nvPr/>
        </p:nvSpPr>
        <p:spPr>
          <a:xfrm>
            <a:off x="1832864" y="294741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EAD6153-A602-B412-A8B9-43C09CA481ED}"/>
              </a:ext>
            </a:extLst>
          </p:cNvPr>
          <p:cNvSpPr/>
          <p:nvPr/>
        </p:nvSpPr>
        <p:spPr>
          <a:xfrm>
            <a:off x="9554464" y="2947416"/>
            <a:ext cx="713232" cy="1544574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2524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46EBA-BA62-704B-D4FC-3CB414728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FE6B63-FDDC-416A-5734-E7CCEC1E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Is the model learning wrong?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DBC766-5498-C31B-C24D-4CF36CB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Immagine 8" descr="Immagine che contiene testo, numero, Carattere, linea&#10;&#10;Descrizione generata automaticamente">
            <a:extLst>
              <a:ext uri="{FF2B5EF4-FFF2-40B4-BE49-F238E27FC236}">
                <a16:creationId xmlns:a16="http://schemas.microsoft.com/office/drawing/2014/main" id="{84B2F79B-8314-87A8-15AF-0A174CAAB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662" y="1458464"/>
            <a:ext cx="9820676" cy="4160528"/>
          </a:xfrm>
          <a:prstGeom prst="rect">
            <a:avLst/>
          </a:prstGeom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757D260F-5FCE-401C-09CA-5D6F2899E8C2}"/>
              </a:ext>
            </a:extLst>
          </p:cNvPr>
          <p:cNvGrpSpPr/>
          <p:nvPr/>
        </p:nvGrpSpPr>
        <p:grpSpPr>
          <a:xfrm>
            <a:off x="2562860" y="2031075"/>
            <a:ext cx="1520952" cy="1397925"/>
            <a:chOff x="2562860" y="2031075"/>
            <a:chExt cx="1520952" cy="1397925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E47A475-9776-5660-5547-4622AE2AFA9E}"/>
                </a:ext>
              </a:extLst>
            </p:cNvPr>
            <p:cNvSpPr/>
            <p:nvPr/>
          </p:nvSpPr>
          <p:spPr>
            <a:xfrm>
              <a:off x="2966720" y="2627376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2BF40CC9-C6DB-894F-BE57-6A3C6632A231}"/>
                </a:ext>
              </a:extLst>
            </p:cNvPr>
            <p:cNvSpPr/>
            <p:nvPr/>
          </p:nvSpPr>
          <p:spPr>
            <a:xfrm>
              <a:off x="2562860" y="2031075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What is learned here…</a:t>
              </a:r>
            </a:p>
          </p:txBody>
        </p:sp>
      </p:grp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CBBA988D-E30E-1FED-A0CF-62A512ED30F4}"/>
              </a:ext>
            </a:extLst>
          </p:cNvPr>
          <p:cNvGrpSpPr/>
          <p:nvPr/>
        </p:nvGrpSpPr>
        <p:grpSpPr>
          <a:xfrm>
            <a:off x="5335524" y="2022790"/>
            <a:ext cx="1520952" cy="3192338"/>
            <a:chOff x="5335524" y="2022790"/>
            <a:chExt cx="1520952" cy="3192338"/>
          </a:xfrm>
        </p:grpSpPr>
        <p:sp>
          <p:nvSpPr>
            <p:cNvPr id="12" name="Rettangolo con angoli arrotondati 11">
              <a:extLst>
                <a:ext uri="{FF2B5EF4-FFF2-40B4-BE49-F238E27FC236}">
                  <a16:creationId xmlns:a16="http://schemas.microsoft.com/office/drawing/2014/main" id="{C17F68FC-23AB-899C-EC4D-B009A68851A7}"/>
                </a:ext>
              </a:extLst>
            </p:cNvPr>
            <p:cNvSpPr/>
            <p:nvPr/>
          </p:nvSpPr>
          <p:spPr>
            <a:xfrm>
              <a:off x="5739384" y="2862072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921839A0-359C-1C13-3DFE-06F6154ADE69}"/>
                </a:ext>
              </a:extLst>
            </p:cNvPr>
            <p:cNvSpPr/>
            <p:nvPr/>
          </p:nvSpPr>
          <p:spPr>
            <a:xfrm>
              <a:off x="5739384" y="4413504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A8220B04-FB23-AA45-4008-840851279597}"/>
                </a:ext>
              </a:extLst>
            </p:cNvPr>
            <p:cNvSpPr/>
            <p:nvPr/>
          </p:nvSpPr>
          <p:spPr>
            <a:xfrm>
              <a:off x="5335524" y="2022790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Has an impact here…</a:t>
              </a:r>
            </a:p>
          </p:txBody>
        </p:sp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0269D2F6-471F-2236-B27F-5B2FF3E1E015}"/>
              </a:ext>
            </a:extLst>
          </p:cNvPr>
          <p:cNvGrpSpPr/>
          <p:nvPr/>
        </p:nvGrpSpPr>
        <p:grpSpPr>
          <a:xfrm>
            <a:off x="8108188" y="2037887"/>
            <a:ext cx="1520952" cy="1625809"/>
            <a:chOff x="8108188" y="2037887"/>
            <a:chExt cx="1520952" cy="1625809"/>
          </a:xfrm>
        </p:grpSpPr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D0012224-E60A-D5DC-595D-D95C6C5C3A0C}"/>
                </a:ext>
              </a:extLst>
            </p:cNvPr>
            <p:cNvSpPr/>
            <p:nvPr/>
          </p:nvSpPr>
          <p:spPr>
            <a:xfrm>
              <a:off x="8512048" y="2862072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Rettangolo con angoli arrotondati 24">
              <a:extLst>
                <a:ext uri="{FF2B5EF4-FFF2-40B4-BE49-F238E27FC236}">
                  <a16:creationId xmlns:a16="http://schemas.microsoft.com/office/drawing/2014/main" id="{C75FBB2B-182F-3E50-E34F-774AE7836EEB}"/>
                </a:ext>
              </a:extLst>
            </p:cNvPr>
            <p:cNvSpPr/>
            <p:nvPr/>
          </p:nvSpPr>
          <p:spPr>
            <a:xfrm>
              <a:off x="8108188" y="2037887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…and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651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F7EDE-8B5E-7B7A-1BDE-C61D79F91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5305EB-FAE7-6CC8-2DBA-0142AFA2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How to improve learning?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8920DC-B005-3AED-D881-1531BD3DD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C8C81AC8-7D66-BB6F-73D7-A3A697FC3A48}"/>
              </a:ext>
            </a:extLst>
          </p:cNvPr>
          <p:cNvSpPr/>
          <p:nvPr/>
        </p:nvSpPr>
        <p:spPr>
          <a:xfrm>
            <a:off x="6620178" y="1467462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on subs 7-&gt;12 and LOPOCV (relevant feature set)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01165D9-8B0E-D926-41E2-4A6D42162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9208" y="2181760"/>
            <a:ext cx="5099207" cy="330563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748F7314-2296-A002-89E1-093CB0883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1037" y="2192202"/>
            <a:ext cx="3849057" cy="3295195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605B919-8F0F-FED1-8F32-7D5A5A62440D}"/>
              </a:ext>
            </a:extLst>
          </p:cNvPr>
          <p:cNvSpPr/>
          <p:nvPr/>
        </p:nvSpPr>
        <p:spPr>
          <a:xfrm>
            <a:off x="5878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on 70-30% train/test split (relevant feature set)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44CEE730-0148-9036-9E37-4B143CA294CC}"/>
              </a:ext>
            </a:extLst>
          </p:cNvPr>
          <p:cNvSpPr/>
          <p:nvPr/>
        </p:nvSpPr>
        <p:spPr>
          <a:xfrm>
            <a:off x="7851568" y="5487397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148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70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38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40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);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79025DC-27E7-9EAA-1BEB-FBF09A08ABCE}"/>
              </a:ext>
            </a:extLst>
          </p:cNvPr>
          <p:cNvSpPr/>
          <p:nvPr/>
        </p:nvSpPr>
        <p:spPr>
          <a:xfrm>
            <a:off x="1966467" y="5487397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255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200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28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27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65301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4C42E-B3F9-7085-3A17-1D4A3E238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9B4A24-0362-9A0A-4F25-F76198F90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83974A-357A-D08B-CF0E-158FCE0A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13</a:t>
            </a:fld>
            <a:endParaRPr lang="en-US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E62870FB-CABF-5F84-DCB0-D0F2D8031819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D33812C-70C8-F3C3-528B-A6C3FF399B2F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2B9A24BF-5BB6-5586-15E3-C796B78B3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630" y="1487288"/>
            <a:ext cx="10950739" cy="47927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Two classification methodologies have been shown: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(Improved) Knowledge based classifier: best model uses thresholds on peaks positions and values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Tree classifier: best model uses a subset of features from both envelope and template matching </a:t>
            </a:r>
          </a:p>
          <a:p>
            <a:pPr marL="0" indent="0">
              <a:buNone/>
            </a:pPr>
            <a:r>
              <a:rPr lang="en-US" sz="1600" dirty="0"/>
              <a:t>But performance are still unsatisfactory.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It has been shown that tree classifier can be “fooled” by the presence of signs of dubious classification:</a:t>
            </a:r>
          </a:p>
          <a:p>
            <a:r>
              <a:rPr lang="en-US" sz="1600" dirty="0"/>
              <a:t>Train/test split doesn’t improve generalization</a:t>
            </a:r>
          </a:p>
          <a:p>
            <a:r>
              <a:rPr lang="en-US" sz="1600" dirty="0"/>
              <a:t>Dropping misleading subjects improves performance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Future proposes: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Understanding the reasons why there are unexpected signals into MAP 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Defining a new class (e.g., MAP_AB) which </a:t>
            </a:r>
            <a:r>
              <a:rPr lang="en-US" sz="1600"/>
              <a:t>is a </a:t>
            </a:r>
            <a:r>
              <a:rPr lang="en-US" sz="1600" dirty="0"/>
              <a:t>hybrid between MAP_A and MAP_</a:t>
            </a:r>
            <a:r>
              <a:rPr lang="en-US" sz="1600"/>
              <a:t>B.</a:t>
            </a:r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93055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15E2B-BA08-01CF-BB0A-8442229BD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687A18-6DBB-83F9-B37F-1CC5848F6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2C1095-92E8-DA1D-277B-C9726212C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/>
              <a:t>Envelope definition and analysis</a:t>
            </a:r>
          </a:p>
          <a:p>
            <a:r>
              <a:rPr lang="en-US" sz="2000" dirty="0"/>
              <a:t>Envelope features</a:t>
            </a:r>
          </a:p>
          <a:p>
            <a:r>
              <a:rPr lang="en-US" sz="2000" dirty="0"/>
              <a:t>Template matching definition and analysis</a:t>
            </a:r>
          </a:p>
          <a:p>
            <a:r>
              <a:rPr lang="en-US" sz="2000" dirty="0"/>
              <a:t>Template matching features</a:t>
            </a:r>
          </a:p>
          <a:p>
            <a:r>
              <a:rPr lang="en-US" sz="2000" dirty="0"/>
              <a:t>Short time Fourier transformation definition and analysis</a:t>
            </a:r>
          </a:p>
          <a:p>
            <a:r>
              <a:rPr lang="en-US" sz="2000" dirty="0"/>
              <a:t>Conclusions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1B68BD2-BB37-00C3-17B7-E7D5FA42B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955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A1552A-02EB-48C3-BF96-B5DCBEBC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KB classifier V0 and V1: previous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FFCB282-833B-4188-AB6D-5084D554F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3</a:t>
            </a:fld>
            <a:endParaRPr lang="en-US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A46F6-CE9F-2FE0-70C6-F2F96E0C469C}"/>
              </a:ext>
            </a:extLst>
          </p:cNvPr>
          <p:cNvGrpSpPr/>
          <p:nvPr/>
        </p:nvGrpSpPr>
        <p:grpSpPr>
          <a:xfrm>
            <a:off x="670174" y="2129321"/>
            <a:ext cx="4505541" cy="3787852"/>
            <a:chOff x="927619" y="2338628"/>
            <a:chExt cx="3982141" cy="3419207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A8B8F531-F4BF-496D-8BBF-95D178BA2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27619" y="2338628"/>
              <a:ext cx="3982141" cy="3419207"/>
            </a:xfrm>
            <a:prstGeom prst="rect">
              <a:avLst/>
            </a:prstGeom>
          </p:spPr>
        </p:pic>
        <p:sp>
          <p:nvSpPr>
            <p:cNvPr id="3" name="Ovale 2">
              <a:extLst>
                <a:ext uri="{FF2B5EF4-FFF2-40B4-BE49-F238E27FC236}">
                  <a16:creationId xmlns:a16="http://schemas.microsoft.com/office/drawing/2014/main" id="{D33549DE-1B4E-4200-ACCB-3953D8FAE517}"/>
                </a:ext>
              </a:extLst>
            </p:cNvPr>
            <p:cNvSpPr/>
            <p:nvPr/>
          </p:nvSpPr>
          <p:spPr>
            <a:xfrm>
              <a:off x="2525046" y="2846431"/>
              <a:ext cx="787285" cy="650119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503C427-722D-4524-9C9F-8B923EC35AE3}"/>
                </a:ext>
              </a:extLst>
            </p:cNvPr>
            <p:cNvSpPr/>
            <p:nvPr/>
          </p:nvSpPr>
          <p:spPr>
            <a:xfrm>
              <a:off x="3451353" y="2952172"/>
              <a:ext cx="721588" cy="2205184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7A90F006-CBCF-D2DA-A9B8-FB3F7388CE60}"/>
              </a:ext>
            </a:extLst>
          </p:cNvPr>
          <p:cNvGrpSpPr/>
          <p:nvPr/>
        </p:nvGrpSpPr>
        <p:grpSpPr>
          <a:xfrm>
            <a:off x="7192592" y="2139287"/>
            <a:ext cx="4505541" cy="3787852"/>
            <a:chOff x="3572164" y="1884311"/>
            <a:chExt cx="5045361" cy="433212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803CCE5C-F1AF-4C6A-914B-F883E9DF8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2164" y="1884311"/>
              <a:ext cx="5045361" cy="4332125"/>
            </a:xfrm>
            <a:prstGeom prst="rect">
              <a:avLst/>
            </a:prstGeom>
          </p:spPr>
        </p:pic>
        <p:sp>
          <p:nvSpPr>
            <p:cNvPr id="23" name="Ovale 22">
              <a:extLst>
                <a:ext uri="{FF2B5EF4-FFF2-40B4-BE49-F238E27FC236}">
                  <a16:creationId xmlns:a16="http://schemas.microsoft.com/office/drawing/2014/main" id="{8363719D-724D-4936-860C-49A91E06B4A0}"/>
                </a:ext>
              </a:extLst>
            </p:cNvPr>
            <p:cNvSpPr/>
            <p:nvPr/>
          </p:nvSpPr>
          <p:spPr>
            <a:xfrm>
              <a:off x="4544824" y="2475345"/>
              <a:ext cx="2096653" cy="953655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2D99BCA6-AF3D-4C28-A3C7-B19B875D66BD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D3E4222-7A11-2F7E-A404-4D33C6354232}"/>
              </a:ext>
            </a:extLst>
          </p:cNvPr>
          <p:cNvSpPr/>
          <p:nvPr/>
        </p:nvSpPr>
        <p:spPr>
          <a:xfrm>
            <a:off x="670174" y="1544105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V0: Atrial peak threshold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096C0BDE-683A-D56F-D2D3-16A14F173089}"/>
              </a:ext>
            </a:extLst>
          </p:cNvPr>
          <p:cNvSpPr/>
          <p:nvPr/>
        </p:nvSpPr>
        <p:spPr>
          <a:xfrm>
            <a:off x="6729896" y="1538159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V1: atrial/ventricular ratio, </a:t>
            </a:r>
            <a:r>
              <a:rPr lang="en-GB" sz="1600" dirty="0" err="1">
                <a:solidFill>
                  <a:schemeClr val="tx1"/>
                </a:solidFill>
              </a:rPr>
              <a:t>th</a:t>
            </a:r>
            <a:r>
              <a:rPr lang="en-GB" sz="1600" dirty="0">
                <a:solidFill>
                  <a:schemeClr val="tx1"/>
                </a:solidFill>
              </a:rPr>
              <a:t>=0.5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4C83C06C-4118-43AF-46F2-0EEB2119DC28}"/>
              </a:ext>
            </a:extLst>
          </p:cNvPr>
          <p:cNvCxnSpPr/>
          <p:nvPr/>
        </p:nvCxnSpPr>
        <p:spPr>
          <a:xfrm>
            <a:off x="6096000" y="1548454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22A9E053-6060-3411-92EF-391E323AB6D7}"/>
              </a:ext>
            </a:extLst>
          </p:cNvPr>
          <p:cNvSpPr/>
          <p:nvPr/>
        </p:nvSpPr>
        <p:spPr>
          <a:xfrm>
            <a:off x="6729896" y="1538159"/>
            <a:ext cx="4968237" cy="585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V1: atrial/ventricular ratio, </a:t>
            </a:r>
            <a:r>
              <a:rPr lang="en-GB" sz="1600" dirty="0" err="1">
                <a:solidFill>
                  <a:schemeClr val="tx1"/>
                </a:solidFill>
              </a:rPr>
              <a:t>th</a:t>
            </a:r>
            <a:r>
              <a:rPr lang="en-GB" sz="1600" dirty="0">
                <a:solidFill>
                  <a:schemeClr val="tx1"/>
                </a:solidFill>
              </a:rPr>
              <a:t>=0.5</a:t>
            </a:r>
          </a:p>
        </p:txBody>
      </p:sp>
    </p:spTree>
    <p:extLst>
      <p:ext uri="{BB962C8B-B14F-4D97-AF65-F5344CB8AC3E}">
        <p14:creationId xmlns:p14="http://schemas.microsoft.com/office/powerpoint/2010/main" val="3582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2EC1C-FE82-4D15-C306-320991420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C4AF6-9C74-04F0-BB76-40E7AC0C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Knowledge based classifier with envelope-based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4ACB13D-49B7-991C-62FB-C2025534B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7456180-CC39-6E84-766E-73222B11500E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3AB41C-BC00-5A65-CFAF-90E168A82C76}"/>
              </a:ext>
            </a:extLst>
          </p:cNvPr>
          <p:cNvGrpSpPr/>
          <p:nvPr/>
        </p:nvGrpSpPr>
        <p:grpSpPr>
          <a:xfrm>
            <a:off x="587878" y="3411220"/>
            <a:ext cx="5203052" cy="1940242"/>
            <a:chOff x="3592002" y="4236721"/>
            <a:chExt cx="5203052" cy="1940242"/>
          </a:xfrm>
        </p:grpSpPr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255A8C39-05E6-4F72-A0B8-AB2E7D4CD094}"/>
                </a:ext>
              </a:extLst>
            </p:cNvPr>
            <p:cNvSpPr/>
            <p:nvPr/>
          </p:nvSpPr>
          <p:spPr>
            <a:xfrm>
              <a:off x="3592002" y="4256358"/>
              <a:ext cx="1787650" cy="585216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third peak &gt;0.021? 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5982345C-1C54-40C2-9709-0982634E8A75}"/>
                </a:ext>
              </a:extLst>
            </p:cNvPr>
            <p:cNvSpPr/>
            <p:nvPr/>
          </p:nvSpPr>
          <p:spPr>
            <a:xfrm>
              <a:off x="4120067" y="5929025"/>
              <a:ext cx="731520" cy="2470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C</a:t>
              </a: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36843872-790C-4944-A124-BB50C3D2ED41}"/>
                </a:ext>
              </a:extLst>
            </p:cNvPr>
            <p:cNvSpPr/>
            <p:nvPr/>
          </p:nvSpPr>
          <p:spPr>
            <a:xfrm>
              <a:off x="6274681" y="5929945"/>
              <a:ext cx="731520" cy="24701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A</a:t>
              </a:r>
            </a:p>
          </p:txBody>
        </p:sp>
        <p:cxnSp>
          <p:nvCxnSpPr>
            <p:cNvPr id="6" name="Connettore 2 5">
              <a:extLst>
                <a:ext uri="{FF2B5EF4-FFF2-40B4-BE49-F238E27FC236}">
                  <a16:creationId xmlns:a16="http://schemas.microsoft.com/office/drawing/2014/main" id="{8B6CF39A-4CBD-4BAF-8BBE-5E6735C14A94}"/>
                </a:ext>
              </a:extLst>
            </p:cNvPr>
            <p:cNvCxnSpPr>
              <a:cxnSpLocks/>
              <a:stCxn id="9" idx="2"/>
              <a:endCxn id="3" idx="0"/>
            </p:cNvCxnSpPr>
            <p:nvPr/>
          </p:nvCxnSpPr>
          <p:spPr>
            <a:xfrm>
              <a:off x="4485827" y="4841574"/>
              <a:ext cx="0" cy="10874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EEB25A14-5D0B-4B7D-96B6-290CB51D7FA7}"/>
                </a:ext>
              </a:extLst>
            </p:cNvPr>
            <p:cNvCxnSpPr>
              <a:cxnSpLocks/>
              <a:stCxn id="9" idx="3"/>
              <a:endCxn id="19" idx="1"/>
            </p:cNvCxnSpPr>
            <p:nvPr/>
          </p:nvCxnSpPr>
          <p:spPr>
            <a:xfrm>
              <a:off x="5379652" y="4548966"/>
              <a:ext cx="380514" cy="62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89BDFCC9-AB57-44B6-8405-455640E4E8F0}"/>
                </a:ext>
              </a:extLst>
            </p:cNvPr>
            <p:cNvCxnSpPr>
              <a:cxnSpLocks/>
              <a:stCxn id="19" idx="2"/>
              <a:endCxn id="11" idx="0"/>
            </p:cNvCxnSpPr>
            <p:nvPr/>
          </p:nvCxnSpPr>
          <p:spPr>
            <a:xfrm>
              <a:off x="6640441" y="4854038"/>
              <a:ext cx="0" cy="10759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65321ED9-BFFB-43D3-8E92-080E4A9586A8}"/>
                </a:ext>
              </a:extLst>
            </p:cNvPr>
            <p:cNvSpPr txBox="1"/>
            <p:nvPr/>
          </p:nvSpPr>
          <p:spPr>
            <a:xfrm>
              <a:off x="5379652" y="4236721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DF3FD0C7-E17C-4CA9-8DA4-410E7BBF3F37}"/>
                </a:ext>
              </a:extLst>
            </p:cNvPr>
            <p:cNvSpPr txBox="1"/>
            <p:nvPr/>
          </p:nvSpPr>
          <p:spPr>
            <a:xfrm>
              <a:off x="7539141" y="4256358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7BE7AC3-7EF0-450D-9DDF-9004DDFEE2BA}"/>
                </a:ext>
              </a:extLst>
            </p:cNvPr>
            <p:cNvSpPr txBox="1"/>
            <p:nvPr/>
          </p:nvSpPr>
          <p:spPr>
            <a:xfrm>
              <a:off x="6640441" y="5375150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D0FFD26-E01B-4DDE-AD0B-C371931DB6B7}"/>
                </a:ext>
              </a:extLst>
            </p:cNvPr>
            <p:cNvSpPr txBox="1"/>
            <p:nvPr/>
          </p:nvSpPr>
          <p:spPr>
            <a:xfrm>
              <a:off x="4505025" y="5324394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AC4DC3E6-6830-43FB-816F-FE12ADCE38BD}"/>
                </a:ext>
              </a:extLst>
            </p:cNvPr>
            <p:cNvSpPr/>
            <p:nvPr/>
          </p:nvSpPr>
          <p:spPr>
            <a:xfrm>
              <a:off x="5760166" y="4256358"/>
              <a:ext cx="1760550" cy="597680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peak_1_pos&lt;0.49</a:t>
              </a:r>
            </a:p>
          </p:txBody>
        </p: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F9539439-77AE-4BDC-AA15-F75BDCBE4043}"/>
                </a:ext>
              </a:extLst>
            </p:cNvPr>
            <p:cNvCxnSpPr>
              <a:cxnSpLocks/>
              <a:stCxn id="19" idx="3"/>
              <a:endCxn id="21" idx="1"/>
            </p:cNvCxnSpPr>
            <p:nvPr/>
          </p:nvCxnSpPr>
          <p:spPr>
            <a:xfrm>
              <a:off x="7520716" y="4555198"/>
              <a:ext cx="542818" cy="89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708A123C-A442-44F1-A55C-4B3698528331}"/>
                </a:ext>
              </a:extLst>
            </p:cNvPr>
            <p:cNvSpPr/>
            <p:nvPr/>
          </p:nvSpPr>
          <p:spPr>
            <a:xfrm>
              <a:off x="8063534" y="4440626"/>
              <a:ext cx="731520" cy="2470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B</a:t>
              </a:r>
            </a:p>
          </p:txBody>
        </p: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BBC527D0-F284-310B-1ED4-621F1ACE157F}"/>
              </a:ext>
            </a:extLst>
          </p:cNvPr>
          <p:cNvGrpSpPr/>
          <p:nvPr/>
        </p:nvGrpSpPr>
        <p:grpSpPr>
          <a:xfrm>
            <a:off x="6671205" y="3409363"/>
            <a:ext cx="5203052" cy="1959879"/>
            <a:chOff x="3592002" y="4217084"/>
            <a:chExt cx="5203052" cy="1959879"/>
          </a:xfrm>
        </p:grpSpPr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534A1DCB-90AD-82D2-3DCE-F7258313F679}"/>
                </a:ext>
              </a:extLst>
            </p:cNvPr>
            <p:cNvSpPr/>
            <p:nvPr/>
          </p:nvSpPr>
          <p:spPr>
            <a:xfrm>
              <a:off x="3592002" y="4256358"/>
              <a:ext cx="1787650" cy="585216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third peak &gt;0.021? </a:t>
              </a:r>
            </a:p>
          </p:txBody>
        </p:sp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CCE7B635-C297-F33C-BAD0-84311F2964AF}"/>
                </a:ext>
              </a:extLst>
            </p:cNvPr>
            <p:cNvSpPr/>
            <p:nvPr/>
          </p:nvSpPr>
          <p:spPr>
            <a:xfrm>
              <a:off x="4120067" y="5929025"/>
              <a:ext cx="731520" cy="2470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C</a:t>
              </a:r>
            </a:p>
          </p:txBody>
        </p:sp>
        <p:sp>
          <p:nvSpPr>
            <p:cNvPr id="32" name="Rettangolo 31">
              <a:extLst>
                <a:ext uri="{FF2B5EF4-FFF2-40B4-BE49-F238E27FC236}">
                  <a16:creationId xmlns:a16="http://schemas.microsoft.com/office/drawing/2014/main" id="{FF4A899B-B380-434A-4924-4B434127A8DF}"/>
                </a:ext>
              </a:extLst>
            </p:cNvPr>
            <p:cNvSpPr/>
            <p:nvPr/>
          </p:nvSpPr>
          <p:spPr>
            <a:xfrm>
              <a:off x="6274681" y="5929945"/>
              <a:ext cx="731520" cy="24701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A</a:t>
              </a:r>
            </a:p>
          </p:txBody>
        </p:sp>
        <p:cxnSp>
          <p:nvCxnSpPr>
            <p:cNvPr id="33" name="Connettore 2 32">
              <a:extLst>
                <a:ext uri="{FF2B5EF4-FFF2-40B4-BE49-F238E27FC236}">
                  <a16:creationId xmlns:a16="http://schemas.microsoft.com/office/drawing/2014/main" id="{E2A177C0-6C7B-8440-5018-D3D5BFE0D2FB}"/>
                </a:ext>
              </a:extLst>
            </p:cNvPr>
            <p:cNvCxnSpPr>
              <a:cxnSpLocks/>
              <a:stCxn id="30" idx="2"/>
              <a:endCxn id="31" idx="0"/>
            </p:cNvCxnSpPr>
            <p:nvPr/>
          </p:nvCxnSpPr>
          <p:spPr>
            <a:xfrm>
              <a:off x="4485827" y="4841574"/>
              <a:ext cx="0" cy="10874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ttore 2 33">
              <a:extLst>
                <a:ext uri="{FF2B5EF4-FFF2-40B4-BE49-F238E27FC236}">
                  <a16:creationId xmlns:a16="http://schemas.microsoft.com/office/drawing/2014/main" id="{02481610-D6BF-91D5-6531-B80D3CFB8C3C}"/>
                </a:ext>
              </a:extLst>
            </p:cNvPr>
            <p:cNvCxnSpPr>
              <a:cxnSpLocks/>
              <a:stCxn id="30" idx="3"/>
              <a:endCxn id="40" idx="1"/>
            </p:cNvCxnSpPr>
            <p:nvPr/>
          </p:nvCxnSpPr>
          <p:spPr>
            <a:xfrm>
              <a:off x="5379652" y="4548966"/>
              <a:ext cx="343664" cy="62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ttore 2 34">
              <a:extLst>
                <a:ext uri="{FF2B5EF4-FFF2-40B4-BE49-F238E27FC236}">
                  <a16:creationId xmlns:a16="http://schemas.microsoft.com/office/drawing/2014/main" id="{343835E4-E3E4-CF21-84D8-7770ED781403}"/>
                </a:ext>
              </a:extLst>
            </p:cNvPr>
            <p:cNvCxnSpPr>
              <a:cxnSpLocks/>
              <a:stCxn id="40" idx="2"/>
              <a:endCxn id="32" idx="0"/>
            </p:cNvCxnSpPr>
            <p:nvPr/>
          </p:nvCxnSpPr>
          <p:spPr>
            <a:xfrm>
              <a:off x="6640441" y="4893312"/>
              <a:ext cx="0" cy="10366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CasellaDiTesto 35">
              <a:extLst>
                <a:ext uri="{FF2B5EF4-FFF2-40B4-BE49-F238E27FC236}">
                  <a16:creationId xmlns:a16="http://schemas.microsoft.com/office/drawing/2014/main" id="{2315109F-EBCD-B72E-A650-06D3F0909C18}"/>
                </a:ext>
              </a:extLst>
            </p:cNvPr>
            <p:cNvSpPr txBox="1"/>
            <p:nvPr/>
          </p:nvSpPr>
          <p:spPr>
            <a:xfrm>
              <a:off x="5379652" y="4236721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FF3B0D38-D18C-B864-8956-FE2435C7BC96}"/>
                </a:ext>
              </a:extLst>
            </p:cNvPr>
            <p:cNvSpPr txBox="1"/>
            <p:nvPr/>
          </p:nvSpPr>
          <p:spPr>
            <a:xfrm>
              <a:off x="7539141" y="4256358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9DA64121-2151-54A3-12D2-66A0F76A2565}"/>
                </a:ext>
              </a:extLst>
            </p:cNvPr>
            <p:cNvSpPr txBox="1"/>
            <p:nvPr/>
          </p:nvSpPr>
          <p:spPr>
            <a:xfrm>
              <a:off x="6640441" y="5375150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1F9A904-1B08-0631-3C85-A33E2EA6B64E}"/>
                </a:ext>
              </a:extLst>
            </p:cNvPr>
            <p:cNvSpPr txBox="1"/>
            <p:nvPr/>
          </p:nvSpPr>
          <p:spPr>
            <a:xfrm>
              <a:off x="4505025" y="5324394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40" name="Rettangolo con angoli arrotondati 39">
              <a:extLst>
                <a:ext uri="{FF2B5EF4-FFF2-40B4-BE49-F238E27FC236}">
                  <a16:creationId xmlns:a16="http://schemas.microsoft.com/office/drawing/2014/main" id="{A08CEB85-189D-FABF-75C0-E0348A2943DC}"/>
                </a:ext>
              </a:extLst>
            </p:cNvPr>
            <p:cNvSpPr/>
            <p:nvPr/>
          </p:nvSpPr>
          <p:spPr>
            <a:xfrm>
              <a:off x="5723316" y="4217084"/>
              <a:ext cx="1834250" cy="676228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Is </a:t>
              </a:r>
              <a:r>
                <a:rPr lang="en-GB" sz="1200" dirty="0" err="1">
                  <a:solidFill>
                    <a:schemeClr val="tx1"/>
                  </a:solidFill>
                </a:rPr>
                <a:t>atrial_ventricular_ratio</a:t>
              </a:r>
              <a:r>
                <a:rPr lang="en-GB" sz="1200" dirty="0">
                  <a:solidFill>
                    <a:schemeClr val="tx1"/>
                  </a:solidFill>
                </a:rPr>
                <a:t> &gt;0.09? </a:t>
              </a:r>
            </a:p>
          </p:txBody>
        </p: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D0FA3DEB-4F61-C3A7-6CF6-ADC130057818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>
              <a:off x="7557566" y="4555198"/>
              <a:ext cx="505968" cy="89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5835DFE5-C9BB-45CF-4DD3-D24739EC86E4}"/>
                </a:ext>
              </a:extLst>
            </p:cNvPr>
            <p:cNvSpPr/>
            <p:nvPr/>
          </p:nvSpPr>
          <p:spPr>
            <a:xfrm>
              <a:off x="8063534" y="4440626"/>
              <a:ext cx="731520" cy="2470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B</a:t>
              </a:r>
            </a:p>
          </p:txBody>
        </p:sp>
      </p:grp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7BF7F13B-DAAE-641D-A783-A89C734A5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8" y="1530210"/>
            <a:ext cx="10515600" cy="3805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For each roving trace, use the envelope to evaluate active areas. Then:</a:t>
            </a:r>
          </a:p>
          <a:p>
            <a:pPr marL="0" indent="0">
              <a:buNone/>
            </a:pPr>
            <a:endParaRPr lang="en-US" sz="2400" dirty="0"/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A4867126-D6C7-5FC8-76DF-DFC5374E6E37}"/>
              </a:ext>
            </a:extLst>
          </p:cNvPr>
          <p:cNvCxnSpPr/>
          <p:nvPr/>
        </p:nvCxnSpPr>
        <p:spPr>
          <a:xfrm>
            <a:off x="6096000" y="2091691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C16D7740-2A30-CE01-8AED-AECC99B0E8EA}"/>
              </a:ext>
            </a:extLst>
          </p:cNvPr>
          <p:cNvSpPr/>
          <p:nvPr/>
        </p:nvSpPr>
        <p:spPr>
          <a:xfrm>
            <a:off x="587878" y="2508407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60" name="Rettangolo con angoli arrotondati 59">
            <a:extLst>
              <a:ext uri="{FF2B5EF4-FFF2-40B4-BE49-F238E27FC236}">
                <a16:creationId xmlns:a16="http://schemas.microsoft.com/office/drawing/2014/main" id="{07B9827C-840D-8C5E-84AA-CBF2AAF4A3E7}"/>
              </a:ext>
            </a:extLst>
          </p:cNvPr>
          <p:cNvSpPr/>
          <p:nvPr/>
        </p:nvSpPr>
        <p:spPr>
          <a:xfrm>
            <a:off x="6647600" y="2513390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V1: peaks thresholds and atrial/ventricular ratio</a:t>
            </a:r>
          </a:p>
        </p:txBody>
      </p:sp>
    </p:spTree>
    <p:extLst>
      <p:ext uri="{BB962C8B-B14F-4D97-AF65-F5344CB8AC3E}">
        <p14:creationId xmlns:p14="http://schemas.microsoft.com/office/powerpoint/2010/main" val="1059730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8B1AF-95A0-1C44-1FA2-F23066852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49971E-3AF5-75AC-9E88-AC482A41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Knowledge based classifier with envelope-based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E3CEC-5048-D08F-6C54-0BE11666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5</a:t>
            </a:fld>
            <a:endParaRPr lang="en-US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E2385A0-D2E2-D7E4-8DEE-8A7680CB7377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testo, schermata, numero, diagramma&#10;&#10;Descrizione generata automaticamente">
            <a:extLst>
              <a:ext uri="{FF2B5EF4-FFF2-40B4-BE49-F238E27FC236}">
                <a16:creationId xmlns:a16="http://schemas.microsoft.com/office/drawing/2014/main" id="{1F2490BF-93B8-9950-7C7B-872C2A1D7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78" y="2339340"/>
            <a:ext cx="4376937" cy="3758192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CE238A8-7446-386C-009A-3EBBA0398B7B}"/>
              </a:ext>
            </a:extLst>
          </p:cNvPr>
          <p:cNvCxnSpPr/>
          <p:nvPr/>
        </p:nvCxnSpPr>
        <p:spPr>
          <a:xfrm>
            <a:off x="6096000" y="1435100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B2EBEDB-7E5E-AA1F-E7EF-913B831E8393}"/>
              </a:ext>
            </a:extLst>
          </p:cNvPr>
          <p:cNvSpPr/>
          <p:nvPr/>
        </p:nvSpPr>
        <p:spPr>
          <a:xfrm>
            <a:off x="587878" y="1589121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9EB08772-2C86-C6E9-3DB9-ACA277413E5F}"/>
              </a:ext>
            </a:extLst>
          </p:cNvPr>
          <p:cNvSpPr/>
          <p:nvPr/>
        </p:nvSpPr>
        <p:spPr>
          <a:xfrm>
            <a:off x="6647600" y="159410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V1: peaks thresholds and atrial/ventricular ratio</a:t>
            </a:r>
          </a:p>
        </p:txBody>
      </p:sp>
      <p:pic>
        <p:nvPicPr>
          <p:cNvPr id="10" name="Immagine 9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ADD3BAD-431C-6209-EF23-51BDC641E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185" y="2339340"/>
            <a:ext cx="4376937" cy="3758192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F75BC95-DF52-787D-159E-A0A3F2DF34A6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508A3FD5-95B7-A04E-CA9E-AD21B9013A1C}"/>
              </a:ext>
            </a:extLst>
          </p:cNvPr>
          <p:cNvSpPr/>
          <p:nvPr/>
        </p:nvSpPr>
        <p:spPr>
          <a:xfrm>
            <a:off x="592244" y="1584138"/>
            <a:ext cx="4968237" cy="585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V0: peaks thresholds and position</a:t>
            </a:r>
          </a:p>
        </p:txBody>
      </p:sp>
    </p:spTree>
    <p:extLst>
      <p:ext uri="{BB962C8B-B14F-4D97-AF65-F5344CB8AC3E}">
        <p14:creationId xmlns:p14="http://schemas.microsoft.com/office/powerpoint/2010/main" val="304781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6E7D0-288E-40A8-801A-6B290E172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4D4D4C-64F0-D6A7-3585-20090B3BA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Machine learning approach: tree classifier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28A2219-92AC-A957-02CC-43646D0D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6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ACB75405-188B-58EA-965B-5584F214C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8" y="1530210"/>
            <a:ext cx="4258442" cy="45505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/>
              <a:t>Machine learning approaches allow to model data with statistical models trained on a set of features. </a:t>
            </a:r>
          </a:p>
          <a:p>
            <a:r>
              <a:rPr lang="en-US" sz="1600" dirty="0"/>
              <a:t>Rules and relationships are not a priori fixed</a:t>
            </a:r>
          </a:p>
          <a:p>
            <a:r>
              <a:rPr lang="en-US" sz="1600" dirty="0"/>
              <a:t>Possible deeper feature relationship evaluation</a:t>
            </a:r>
          </a:p>
          <a:p>
            <a:r>
              <a:rPr lang="en-US" sz="1600" dirty="0"/>
              <a:t>Possibility of finding new insights on data </a:t>
            </a:r>
          </a:p>
          <a:p>
            <a:r>
              <a:rPr lang="en-US" sz="1600" dirty="0"/>
              <a:t>…</a:t>
            </a:r>
          </a:p>
          <a:p>
            <a:pPr marL="0" indent="0">
              <a:buNone/>
            </a:pPr>
            <a:r>
              <a:rPr lang="en-US" sz="1600" dirty="0"/>
              <a:t>Tree models are among the most easily explained, therefore the choice felt on them.</a:t>
            </a:r>
          </a:p>
          <a:p>
            <a:r>
              <a:rPr lang="en-US" sz="1600" dirty="0"/>
              <a:t>Mathematical rules are defined into each node to minimize the impurity of the following level</a:t>
            </a:r>
          </a:p>
          <a:p>
            <a:r>
              <a:rPr lang="en-US" sz="1600" dirty="0"/>
              <a:t>An “impurity measure” is required</a:t>
            </a:r>
          </a:p>
          <a:p>
            <a:r>
              <a:rPr lang="en-US" sz="1600" dirty="0"/>
              <a:t>Tuning the depth of the three is required</a:t>
            </a:r>
          </a:p>
          <a:p>
            <a:r>
              <a:rPr lang="en-US" sz="1600" dirty="0"/>
              <a:t>LOPOCV is used as validation technique</a:t>
            </a:r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536A343C-C1AD-828D-FEE5-FFF45DBF3702}"/>
              </a:ext>
            </a:extLst>
          </p:cNvPr>
          <p:cNvGrpSpPr/>
          <p:nvPr/>
        </p:nvGrpSpPr>
        <p:grpSpPr>
          <a:xfrm>
            <a:off x="5468844" y="1719705"/>
            <a:ext cx="6456592" cy="4659650"/>
            <a:chOff x="5468844" y="1719705"/>
            <a:chExt cx="6456592" cy="465965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FB937D98-A081-B61F-37A9-C8D0B7DE184C}"/>
                </a:ext>
              </a:extLst>
            </p:cNvPr>
            <p:cNvSpPr/>
            <p:nvPr/>
          </p:nvSpPr>
          <p:spPr>
            <a:xfrm>
              <a:off x="5468844" y="2179320"/>
              <a:ext cx="223296" cy="1600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765F46CF-F800-2478-3313-97871ABCE1B8}"/>
                </a:ext>
              </a:extLst>
            </p:cNvPr>
            <p:cNvSpPr/>
            <p:nvPr/>
          </p:nvSpPr>
          <p:spPr>
            <a:xfrm>
              <a:off x="7459981" y="1719705"/>
              <a:ext cx="2301237" cy="585216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classifiers</a:t>
              </a:r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EED91511-3996-B715-B877-B0B10001BAB0}"/>
                </a:ext>
              </a:extLst>
            </p:cNvPr>
            <p:cNvSpPr/>
            <p:nvPr/>
          </p:nvSpPr>
          <p:spPr>
            <a:xfrm>
              <a:off x="5891514" y="2843784"/>
              <a:ext cx="2301237" cy="585216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1: whole feature set</a:t>
              </a:r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D6C890C-4400-7E88-04FE-BFFC6945374D}"/>
                </a:ext>
              </a:extLst>
            </p:cNvPr>
            <p:cNvSpPr/>
            <p:nvPr/>
          </p:nvSpPr>
          <p:spPr>
            <a:xfrm>
              <a:off x="9036777" y="2843784"/>
              <a:ext cx="2668521" cy="585216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2: relevant feature set</a:t>
              </a:r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B8BFB340-670F-C779-6ED6-B418A9C5A9C1}"/>
                </a:ext>
              </a:extLst>
            </p:cNvPr>
            <p:cNvSpPr/>
            <p:nvPr/>
          </p:nvSpPr>
          <p:spPr>
            <a:xfrm>
              <a:off x="6093341" y="3643107"/>
              <a:ext cx="2365518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Impurity measure: Cross entropy 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D89CEBBF-28D5-B8BA-A505-F06C8194CD6C}"/>
                </a:ext>
              </a:extLst>
            </p:cNvPr>
            <p:cNvSpPr/>
            <p:nvPr/>
          </p:nvSpPr>
          <p:spPr>
            <a:xfrm>
              <a:off x="6093341" y="4086225"/>
              <a:ext cx="2557542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Depth: maximising weighted f1 score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E6FFA4B5-A5E9-F1C2-2CE1-23884614A619}"/>
                </a:ext>
              </a:extLst>
            </p:cNvPr>
            <p:cNvSpPr/>
            <p:nvPr/>
          </p:nvSpPr>
          <p:spPr>
            <a:xfrm>
              <a:off x="9238604" y="3643107"/>
              <a:ext cx="2365518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Impurity measure: Cross entropy </a:t>
              </a:r>
            </a:p>
          </p:txBody>
        </p:sp>
        <p:sp>
          <p:nvSpPr>
            <p:cNvPr id="25" name="Rettangolo con angoli arrotondati 24">
              <a:extLst>
                <a:ext uri="{FF2B5EF4-FFF2-40B4-BE49-F238E27FC236}">
                  <a16:creationId xmlns:a16="http://schemas.microsoft.com/office/drawing/2014/main" id="{DDAC2066-4659-2D6F-CB58-449EF21902A6}"/>
                </a:ext>
              </a:extLst>
            </p:cNvPr>
            <p:cNvSpPr/>
            <p:nvPr/>
          </p:nvSpPr>
          <p:spPr>
            <a:xfrm>
              <a:off x="9238604" y="4086225"/>
              <a:ext cx="2557542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Depth: maximising weighted f1 score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6" name="CasellaDiTesto 25">
                  <a:extLst>
                    <a:ext uri="{FF2B5EF4-FFF2-40B4-BE49-F238E27FC236}">
                      <a16:creationId xmlns:a16="http://schemas.microsoft.com/office/drawing/2014/main" id="{9D96C39F-B5EE-D992-8638-07899F07D7DC}"/>
                    </a:ext>
                  </a:extLst>
                </p:cNvPr>
                <p:cNvSpPr txBox="1"/>
                <p:nvPr/>
              </p:nvSpPr>
              <p:spPr>
                <a:xfrm>
                  <a:off x="5891514" y="5306048"/>
                  <a:ext cx="1879622" cy="8886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00" b="0" i="1" dirty="0">
                      <a:latin typeface="Cambria Math" panose="02040503050406030204" pitchFamily="18" charset="0"/>
                    </a:rPr>
                    <a:t>Cross entropy definition</a:t>
                  </a:r>
                </a:p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d>
                          <m:dPr>
                            <m:ctrlP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GB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=−</m:t>
                        </m:r>
                        <m:nary>
                          <m:naryPr>
                            <m:chr m:val="∑"/>
                            <m:ctrlP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𝑐𝑙𝑎𝑠𝑠</m:t>
                                </m:r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 sz="1200" b="0" i="0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sz="1200" b="0" i="1" smtClean="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nary>
                      </m:oMath>
                    </m:oMathPara>
                  </a14:m>
                  <a:endParaRPr lang="en-GB" sz="1200" b="0" dirty="0"/>
                </a:p>
                <a:p>
                  <a:endParaRPr lang="en-GB" sz="1200" dirty="0"/>
                </a:p>
              </p:txBody>
            </p:sp>
          </mc:Choice>
          <mc:Fallback>
            <p:sp>
              <p:nvSpPr>
                <p:cNvPr id="26" name="CasellaDiTesto 25">
                  <a:extLst>
                    <a:ext uri="{FF2B5EF4-FFF2-40B4-BE49-F238E27FC236}">
                      <a16:creationId xmlns:a16="http://schemas.microsoft.com/office/drawing/2014/main" id="{9D96C39F-B5EE-D992-8638-07899F07D7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91514" y="5306048"/>
                  <a:ext cx="1879622" cy="888641"/>
                </a:xfrm>
                <a:prstGeom prst="rect">
                  <a:avLst/>
                </a:prstGeom>
                <a:blipFill>
                  <a:blip r:embed="rId3"/>
                  <a:stretch>
                    <a:fillRect l="-4854" t="-547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7" name="CasellaDiTesto 26">
                  <a:extLst>
                    <a:ext uri="{FF2B5EF4-FFF2-40B4-BE49-F238E27FC236}">
                      <a16:creationId xmlns:a16="http://schemas.microsoft.com/office/drawing/2014/main" id="{F4A964F3-98A5-B586-5F96-7B4A045DC18D}"/>
                    </a:ext>
                  </a:extLst>
                </p:cNvPr>
                <p:cNvSpPr txBox="1"/>
                <p:nvPr/>
              </p:nvSpPr>
              <p:spPr>
                <a:xfrm>
                  <a:off x="8038963" y="5306048"/>
                  <a:ext cx="3886473" cy="10733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00" b="0" i="1" dirty="0">
                      <a:latin typeface="Cambria Math" panose="02040503050406030204" pitchFamily="18" charset="0"/>
                    </a:rPr>
                    <a:t>Weighted F1 score definition </a:t>
                  </a:r>
                </a:p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𝑤𝑒𝑖𝑔h𝑡𝑒𝑑</m:t>
                            </m:r>
                          </m:sub>
                        </m:sSub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𝑐𝑙𝑎𝑠𝑠</m:t>
                                </m:r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1,</m:t>
                                </m:r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𝑤h𝑒𝑟𝑒</m:t>
                        </m:r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𝑠𝑎𝑚𝑝𝑙𝑒𝑠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𝑐𝑙𝑎𝑠𝑠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𝑡𝑜𝑡𝑎𝑙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𝑠𝑎𝑚𝑝𝑙𝑒𝑠</m:t>
                            </m:r>
                          </m:den>
                        </m:f>
                      </m:oMath>
                    </m:oMathPara>
                  </a14:m>
                  <a:endParaRPr lang="it-IT" sz="1200" b="0" dirty="0">
                    <a:solidFill>
                      <a:srgbClr val="002060"/>
                    </a:solidFill>
                  </a:endParaRPr>
                </a:p>
                <a:p>
                  <a:endParaRPr lang="en-GB" sz="1200" b="0" dirty="0"/>
                </a:p>
                <a:p>
                  <a:endParaRPr lang="en-GB" sz="1200" dirty="0"/>
                </a:p>
              </p:txBody>
            </p:sp>
          </mc:Choice>
          <mc:Fallback>
            <p:sp>
              <p:nvSpPr>
                <p:cNvPr id="27" name="CasellaDiTesto 26">
                  <a:extLst>
                    <a:ext uri="{FF2B5EF4-FFF2-40B4-BE49-F238E27FC236}">
                      <a16:creationId xmlns:a16="http://schemas.microsoft.com/office/drawing/2014/main" id="{F4A964F3-98A5-B586-5F96-7B4A045DC1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38963" y="5306048"/>
                  <a:ext cx="3886473" cy="1073307"/>
                </a:xfrm>
                <a:prstGeom prst="rect">
                  <a:avLst/>
                </a:prstGeom>
                <a:blipFill>
                  <a:blip r:embed="rId4"/>
                  <a:stretch>
                    <a:fillRect l="-2512" t="-4545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Connettore 2 42">
              <a:extLst>
                <a:ext uri="{FF2B5EF4-FFF2-40B4-BE49-F238E27FC236}">
                  <a16:creationId xmlns:a16="http://schemas.microsoft.com/office/drawing/2014/main" id="{D77AAAED-19B7-A3AD-E001-BE2E17642C42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7042133" y="2304921"/>
              <a:ext cx="1568467" cy="5388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554B165B-213A-7294-05F8-3EF8C3373818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8610600" y="2304921"/>
              <a:ext cx="1760438" cy="5388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279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0372E-9BBF-7B73-24F5-EB96EF779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40762C-EEC2-62D6-4EEB-E9500308C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Feature selection: correlation matrix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16520EA-DEC8-FDB6-D955-49B22F075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7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7922FAAE-3F98-BE5F-A2B4-1CD4D2E9B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7" y="1530210"/>
            <a:ext cx="4421003" cy="455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To avoid the usage of features correlated between each other, correlation matrix has been computed.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 priori have been removed:</a:t>
            </a:r>
          </a:p>
          <a:p>
            <a:r>
              <a:rPr lang="en-US" sz="1600" dirty="0"/>
              <a:t>env_peak1_pos,env_peak2_pos,env_peak3_pos</a:t>
            </a:r>
          </a:p>
          <a:p>
            <a:r>
              <a:rPr lang="en-US" sz="1600" dirty="0"/>
              <a:t>env_peak1_val,env_peak2_val,env_peak3_val   </a:t>
            </a:r>
          </a:p>
          <a:p>
            <a:r>
              <a:rPr lang="en-US" sz="1600" dirty="0" err="1"/>
              <a:t>silent_rateo</a:t>
            </a:r>
            <a:r>
              <a:rPr lang="en-US" sz="1600" dirty="0"/>
              <a:t>,</a:t>
            </a:r>
          </a:p>
          <a:p>
            <a:r>
              <a:rPr lang="en-US" sz="1600" dirty="0" err="1"/>
              <a:t>cross_peak</a:t>
            </a:r>
            <a:r>
              <a:rPr lang="en-US" sz="1600" dirty="0"/>
              <a:t>, </a:t>
            </a:r>
            <a:r>
              <a:rPr lang="en-US" sz="1600" dirty="0" err="1"/>
              <a:t>cross_peak_pos</a:t>
            </a:r>
            <a:r>
              <a:rPr lang="en-US" sz="1600" dirty="0"/>
              <a:t>, </a:t>
            </a:r>
            <a:r>
              <a:rPr lang="en-US" sz="1600" dirty="0" err="1"/>
              <a:t>corr_energy</a:t>
            </a:r>
            <a:r>
              <a:rPr lang="en-US" sz="1600" dirty="0"/>
              <a:t>, </a:t>
            </a:r>
            <a:r>
              <a:rPr lang="en-US" sz="1600" dirty="0" err="1"/>
              <a:t>vent_corr_energy</a:t>
            </a:r>
            <a:endParaRPr lang="en-US" sz="1600" dirty="0"/>
          </a:p>
          <a:p>
            <a:r>
              <a:rPr lang="en-US" sz="1600" dirty="0" err="1"/>
              <a:t>energy_cross_atr_vent_ratio</a:t>
            </a:r>
            <a:r>
              <a:rPr lang="en-US" sz="1600" dirty="0"/>
              <a:t>, </a:t>
            </a:r>
            <a:r>
              <a:rPr lang="en-US" sz="1600" dirty="0" err="1"/>
              <a:t>energy_cross_atr_abs_max_ratio</a:t>
            </a:r>
            <a:endParaRPr lang="en-US" sz="1600" dirty="0"/>
          </a:p>
        </p:txBody>
      </p:sp>
      <p:pic>
        <p:nvPicPr>
          <p:cNvPr id="6" name="Immagine 5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3DE9E777-1C9C-FBA7-8DE6-10BF52D13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  <p:pic>
        <p:nvPicPr>
          <p:cNvPr id="13" name="Immagine 12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3BDC36CD-0B85-63C7-D7E5-34CC523C6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6A3BF475-D491-9597-1889-AD33D8646418}"/>
              </a:ext>
            </a:extLst>
          </p:cNvPr>
          <p:cNvGrpSpPr/>
          <p:nvPr/>
        </p:nvGrpSpPr>
        <p:grpSpPr>
          <a:xfrm>
            <a:off x="7530963" y="3805485"/>
            <a:ext cx="2374216" cy="2065202"/>
            <a:chOff x="1374003" y="2721158"/>
            <a:chExt cx="2374216" cy="2065202"/>
          </a:xfrm>
        </p:grpSpPr>
        <p:pic>
          <p:nvPicPr>
            <p:cNvPr id="15" name="Immagine 14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89DF5BE0-EB70-9ADA-7C81-616752EDC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5" t="50697" r="25174" b="33729"/>
            <a:stretch/>
          </p:blipFill>
          <p:spPr>
            <a:xfrm>
              <a:off x="2268210" y="2721159"/>
              <a:ext cx="1480009" cy="1307659"/>
            </a:xfrm>
            <a:prstGeom prst="rect">
              <a:avLst/>
            </a:prstGeom>
          </p:spPr>
        </p:pic>
        <p:pic>
          <p:nvPicPr>
            <p:cNvPr id="17" name="Immagine 16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81756B36-84E1-6235-6B89-E78DF463A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86" t="50697" r="85276" b="33729"/>
            <a:stretch/>
          </p:blipFill>
          <p:spPr>
            <a:xfrm>
              <a:off x="1374003" y="2721158"/>
              <a:ext cx="791642" cy="1307659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DAFFF3AF-1C9D-15A2-01B3-006EBA33D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5" t="83661" r="25174" b="7316"/>
            <a:stretch/>
          </p:blipFill>
          <p:spPr>
            <a:xfrm>
              <a:off x="2268210" y="4028818"/>
              <a:ext cx="1480009" cy="757542"/>
            </a:xfrm>
            <a:prstGeom prst="rect">
              <a:avLst/>
            </a:prstGeom>
          </p:spPr>
        </p:pic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5F29EDBF-6E78-9FCA-51C1-8302C2005D0E}"/>
              </a:ext>
            </a:extLst>
          </p:cNvPr>
          <p:cNvGrpSpPr/>
          <p:nvPr/>
        </p:nvGrpSpPr>
        <p:grpSpPr>
          <a:xfrm>
            <a:off x="5397819" y="2063315"/>
            <a:ext cx="2374216" cy="1978400"/>
            <a:chOff x="2853317" y="2262036"/>
            <a:chExt cx="2374216" cy="1978400"/>
          </a:xfrm>
        </p:grpSpPr>
        <p:pic>
          <p:nvPicPr>
            <p:cNvPr id="20" name="Immagine 19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3C5100AC-6FDD-C42C-E2A0-4C0B8E463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8" t="16006" r="66744" b="69148"/>
            <a:stretch/>
          </p:blipFill>
          <p:spPr>
            <a:xfrm>
              <a:off x="2853317" y="2262036"/>
              <a:ext cx="2374216" cy="1246574"/>
            </a:xfrm>
            <a:prstGeom prst="rect">
              <a:avLst/>
            </a:prstGeom>
          </p:spPr>
        </p:pic>
        <p:pic>
          <p:nvPicPr>
            <p:cNvPr id="21" name="Immagine 20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1FAF5890-4B73-4D1C-3BAF-3410FA19F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21" t="83882" r="66744" b="7434"/>
            <a:stretch/>
          </p:blipFill>
          <p:spPr>
            <a:xfrm>
              <a:off x="3401568" y="3511231"/>
              <a:ext cx="1798532" cy="729205"/>
            </a:xfrm>
            <a:prstGeom prst="rect">
              <a:avLst/>
            </a:prstGeom>
          </p:spPr>
        </p:pic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36DB69A2-7B54-38F2-B348-658CFAD3D4ED}"/>
              </a:ext>
            </a:extLst>
          </p:cNvPr>
          <p:cNvGrpSpPr/>
          <p:nvPr/>
        </p:nvGrpSpPr>
        <p:grpSpPr>
          <a:xfrm>
            <a:off x="7996181" y="3429000"/>
            <a:ext cx="3079399" cy="2849880"/>
            <a:chOff x="8118784" y="2829353"/>
            <a:chExt cx="3079399" cy="2849880"/>
          </a:xfrm>
        </p:grpSpPr>
        <p:pic>
          <p:nvPicPr>
            <p:cNvPr id="30" name="Immagine 29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49003C08-146F-306A-6CC1-80F4FEE79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212" t="65961" r="10015" b="16123"/>
            <a:stretch/>
          </p:blipFill>
          <p:spPr>
            <a:xfrm>
              <a:off x="9625230" y="2829353"/>
              <a:ext cx="1572953" cy="1504265"/>
            </a:xfrm>
            <a:prstGeom prst="rect">
              <a:avLst/>
            </a:prstGeom>
          </p:spPr>
        </p:pic>
        <p:pic>
          <p:nvPicPr>
            <p:cNvPr id="31" name="Immagine 30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FA5633B3-C6FD-6F56-6F27-E9792C222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331" r="85408" b="17297"/>
            <a:stretch/>
          </p:blipFill>
          <p:spPr>
            <a:xfrm>
              <a:off x="8118784" y="2856023"/>
              <a:ext cx="1455164" cy="1374724"/>
            </a:xfrm>
            <a:prstGeom prst="rect">
              <a:avLst/>
            </a:prstGeom>
          </p:spPr>
        </p:pic>
        <p:pic>
          <p:nvPicPr>
            <p:cNvPr id="32" name="Immagine 31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7C803DD9-9D3B-42B6-B309-75868493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212" t="83577" r="10015" b="-51"/>
            <a:stretch/>
          </p:blipFill>
          <p:spPr>
            <a:xfrm>
              <a:off x="9625230" y="4296203"/>
              <a:ext cx="1572953" cy="1383030"/>
            </a:xfrm>
            <a:prstGeom prst="rect">
              <a:avLst/>
            </a:prstGeom>
          </p:spPr>
        </p:pic>
      </p:grpSp>
      <p:pic>
        <p:nvPicPr>
          <p:cNvPr id="33" name="Immagine 32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C91366A8-8503-5620-41B9-5B0DBC6CC2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DF94E-9D59-6F31-E1E2-217EF1828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72E598-2C89-C336-A9CC-980C1148F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Feature selection: relative feature importance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1287B88-8898-1732-70A5-28B6F530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8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8EFFB2A2-E033-637E-449A-56901023E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7" y="1530210"/>
            <a:ext cx="11268843" cy="365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The optimal subset of feature has been found using the training report of the models evaluated during LOPCV. 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3A9F273-1011-03B5-CBA4-1E069CF58E0E}"/>
              </a:ext>
            </a:extLst>
          </p:cNvPr>
          <p:cNvSpPr/>
          <p:nvPr/>
        </p:nvSpPr>
        <p:spPr>
          <a:xfrm>
            <a:off x="576164" y="195209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1: whole feature set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69E92C65-1428-28FA-8142-4954DE60AA1A}"/>
              </a:ext>
            </a:extLst>
          </p:cNvPr>
          <p:cNvSpPr/>
          <p:nvPr/>
        </p:nvSpPr>
        <p:spPr>
          <a:xfrm>
            <a:off x="6647601" y="195209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D2EF2B24-2437-F356-582F-04AE47628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75" y="3056327"/>
            <a:ext cx="4955350" cy="294169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2F961168-C896-7AF0-F96F-1FB08AE84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772" y="2808616"/>
            <a:ext cx="5361355" cy="318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0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E6C4D-21EA-7D5F-7882-A461B2DEA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6F2383-97A3-1065-8ABB-7ECA2A560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Tree classifier: LOPOCV confusion matrix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436A4F-8BAA-EF74-2DF4-971DF5B4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E5B63560-8084-AEAF-E892-2B7A47F6C092}"/>
              </a:ext>
            </a:extLst>
          </p:cNvPr>
          <p:cNvSpPr/>
          <p:nvPr/>
        </p:nvSpPr>
        <p:spPr>
          <a:xfrm>
            <a:off x="603587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1: whole feature set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55CCA866-1E6A-106B-9102-E9CCEAF9C416}"/>
              </a:ext>
            </a:extLst>
          </p:cNvPr>
          <p:cNvSpPr/>
          <p:nvPr/>
        </p:nvSpPr>
        <p:spPr>
          <a:xfrm>
            <a:off x="66201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77BAEB7-6F35-82F5-DD33-814C054CC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5194" y="2364062"/>
            <a:ext cx="4385976" cy="373258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6DE996E-F2BF-7BBB-D443-29DB067C02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6070" y="2357585"/>
            <a:ext cx="4233573" cy="3732580"/>
          </a:xfrm>
          <a:prstGeom prst="rect">
            <a:avLst/>
          </a:prstGeom>
        </p:spPr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62FBF9D9-759F-0486-DB68-B0FE9D1332C9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AAD3837-6660-9323-F4BB-156D6365B675}"/>
              </a:ext>
            </a:extLst>
          </p:cNvPr>
          <p:cNvCxnSpPr/>
          <p:nvPr/>
        </p:nvCxnSpPr>
        <p:spPr>
          <a:xfrm>
            <a:off x="6096000" y="1548454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1312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i Office">
  <a:themeElements>
    <a:clrScheme name="UniP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01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5475</TotalTime>
  <Words>854</Words>
  <Application>Microsoft Office PowerPoint</Application>
  <PresentationFormat>Widescreen</PresentationFormat>
  <Paragraphs>144</Paragraphs>
  <Slides>13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Cambria Math</vt:lpstr>
      <vt:lpstr>1_Tema di Office</vt:lpstr>
      <vt:lpstr>Presentazione standard di PowerPoint</vt:lpstr>
      <vt:lpstr>Outline </vt:lpstr>
      <vt:lpstr>KB classifier V0 and V1: previous results</vt:lpstr>
      <vt:lpstr>Knowledge based classifier with envelope-based features</vt:lpstr>
      <vt:lpstr>Knowledge based classifier with envelope-based features</vt:lpstr>
      <vt:lpstr>Machine learning approach: tree classifier</vt:lpstr>
      <vt:lpstr>Feature selection: correlation matrix</vt:lpstr>
      <vt:lpstr>Feature selection: relative feature importance</vt:lpstr>
      <vt:lpstr>Tree classifier: LOPOCV confusion matrix</vt:lpstr>
      <vt:lpstr>Which is better?</vt:lpstr>
      <vt:lpstr>Is the model learning wrong?</vt:lpstr>
      <vt:lpstr>How to improve learning?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Corrado Andrea</dc:creator>
  <cp:lastModifiedBy>Andrea Corrado</cp:lastModifiedBy>
  <cp:revision>118</cp:revision>
  <dcterms:created xsi:type="dcterms:W3CDTF">2024-05-22T12:11:36Z</dcterms:created>
  <dcterms:modified xsi:type="dcterms:W3CDTF">2024-12-03T14:12:18Z</dcterms:modified>
</cp:coreProperties>
</file>

<file path=docProps/thumbnail.jpeg>
</file>